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50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2769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9746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1151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934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852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128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368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453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904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6437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81D4-62AF-412A-9BE0-AFBE3F6DE5C6}" type="datetimeFigureOut">
              <a:rPr lang="zh-TW" altLang="en-US" smtClean="0"/>
              <a:pPr/>
              <a:t>2013/11/18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5FF7-34BD-4751-9C82-BD9C8B851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078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Literature Review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8/21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US" altLang="zh-TW" dirty="0" smtClean="0"/>
              <a:t>Liang-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 Liu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991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334114" y="103415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Investment Decision</a:t>
            </a:r>
            <a:endParaRPr lang="zh-TW" altLang="en-US" dirty="0"/>
          </a:p>
        </p:txBody>
      </p:sp>
      <p:cxnSp>
        <p:nvCxnSpPr>
          <p:cNvPr id="6" name="直線單箭頭接點 5"/>
          <p:cNvCxnSpPr/>
          <p:nvPr/>
        </p:nvCxnSpPr>
        <p:spPr>
          <a:xfrm>
            <a:off x="2378230" y="1558603"/>
            <a:ext cx="0" cy="122232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123433" y="2867471"/>
            <a:ext cx="48965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            Stockholder-Bondholder Conflict</a:t>
            </a:r>
          </a:p>
          <a:p>
            <a:r>
              <a:rPr lang="en-US" altLang="zh-TW" sz="1600" b="1" dirty="0" smtClean="0"/>
              <a:t>-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 Maximize equity value</a:t>
            </a:r>
            <a:r>
              <a:rPr lang="en-US" altLang="zh-TW" sz="1600" dirty="0" smtClean="0"/>
              <a:t> </a:t>
            </a:r>
            <a:r>
              <a:rPr lang="en-US" altLang="zh-TW" sz="1600" b="1" dirty="0" smtClean="0">
                <a:solidFill>
                  <a:srgbClr val="00B050"/>
                </a:solidFill>
              </a:rPr>
              <a:t>vs.</a:t>
            </a:r>
            <a:r>
              <a:rPr lang="en-US" altLang="zh-TW" sz="1600" dirty="0" smtClean="0"/>
              <a:t> </a:t>
            </a:r>
            <a:r>
              <a:rPr lang="en-US" altLang="zh-TW" sz="1600" b="1" dirty="0">
                <a:solidFill>
                  <a:srgbClr val="FF0000"/>
                </a:solidFill>
              </a:rPr>
              <a:t>M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aximize total firm value</a:t>
            </a:r>
          </a:p>
          <a:p>
            <a:endParaRPr lang="en-US" altLang="zh-TW" sz="1600" b="1" dirty="0" smtClean="0"/>
          </a:p>
          <a:p>
            <a:r>
              <a:rPr lang="en-US" altLang="zh-TW" sz="1600" b="1" dirty="0" smtClean="0"/>
              <a:t>- Manager :  (1)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600" b="1" dirty="0" smtClean="0"/>
              <a:t>Underinvestment </a:t>
            </a:r>
          </a:p>
          <a:p>
            <a:r>
              <a:rPr lang="en-US" altLang="zh-TW" sz="1600" b="1" dirty="0" smtClean="0"/>
              <a:t>                             [Myers 1977]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r>
              <a:rPr lang="en-US" altLang="zh-TW" sz="1600" b="1" dirty="0" smtClean="0"/>
              <a:t>                       (2) Overinvestment (e.g. asset substitution)</a:t>
            </a:r>
            <a:endParaRPr lang="en-US" altLang="zh-TW" sz="1600" dirty="0" smtClean="0"/>
          </a:p>
          <a:p>
            <a:r>
              <a:rPr lang="en-US" altLang="zh-TW" sz="1600" b="1" dirty="0" smtClean="0"/>
              <a:t>                             [Jensen et al. 1976]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endParaRPr lang="en-US" altLang="zh-TW" sz="1600" b="1" dirty="0"/>
          </a:p>
          <a:p>
            <a:r>
              <a:rPr lang="en-US" altLang="zh-TW" sz="1600" b="1" dirty="0" smtClean="0"/>
              <a:t>- Agency cost of debt</a:t>
            </a:r>
          </a:p>
          <a:p>
            <a:r>
              <a:rPr lang="en-US" altLang="zh-TW" sz="1400" dirty="0" smtClean="0"/>
              <a:t>  (cost incurred when suboptimal investment decisions are made</a:t>
            </a:r>
          </a:p>
          <a:p>
            <a:r>
              <a:rPr lang="en-US" altLang="zh-TW" sz="1400" dirty="0"/>
              <a:t> </a:t>
            </a:r>
            <a:r>
              <a:rPr lang="en-US" altLang="zh-TW" sz="1400" dirty="0" smtClean="0"/>
              <a:t>  by high growth firm)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323528" y="3429000"/>
            <a:ext cx="187220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6156176" y="103646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Financing Decision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071602" y="-366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Firm ABC</a:t>
            </a:r>
            <a:endParaRPr lang="zh-TW" altLang="en-US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18178" y="201783"/>
            <a:ext cx="358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altLang="zh-TW" sz="1200" dirty="0" smtClean="0"/>
              <a:t>large firm / small firm</a:t>
            </a:r>
          </a:p>
          <a:p>
            <a:pPr marL="228600" indent="-228600">
              <a:buAutoNum type="arabicParenBoth"/>
            </a:pPr>
            <a:r>
              <a:rPr lang="en-US" altLang="zh-TW" sz="1200" dirty="0" smtClean="0"/>
              <a:t>High growth firm / Low growth  firm</a:t>
            </a:r>
          </a:p>
          <a:p>
            <a:pPr marL="228600" indent="-228600">
              <a:buAutoNum type="arabicParenBoth"/>
            </a:pPr>
            <a:r>
              <a:rPr lang="en-US" altLang="zh-TW" sz="1200" dirty="0" smtClean="0"/>
              <a:t>Safe firm / Risky firm</a:t>
            </a:r>
          </a:p>
          <a:p>
            <a:pPr marL="228600" indent="-228600">
              <a:buAutoNum type="arabicParenBoth"/>
            </a:pPr>
            <a:r>
              <a:rPr lang="en-US" altLang="zh-TW" sz="1200" dirty="0" smtClean="0"/>
              <a:t>Constrained (regulated) firm / </a:t>
            </a:r>
            <a:r>
              <a:rPr lang="en-US" altLang="zh-TW" sz="1200" dirty="0"/>
              <a:t>U</a:t>
            </a:r>
            <a:r>
              <a:rPr lang="en-US" altLang="zh-TW" sz="1200" dirty="0" smtClean="0"/>
              <a:t>nconstrained firm</a:t>
            </a:r>
            <a:endParaRPr lang="zh-TW" altLang="en-US" sz="1200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7200292" y="1558603"/>
            <a:ext cx="0" cy="122232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03020" y="2864158"/>
            <a:ext cx="4824536" cy="276998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3937315" y="2653482"/>
            <a:ext cx="874361" cy="42797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5171340" y="2916813"/>
            <a:ext cx="36733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/>
              <a:t>- Equity-holders have incentives to underinvest</a:t>
            </a:r>
          </a:p>
          <a:p>
            <a:r>
              <a:rPr lang="en-US" altLang="zh-TW" sz="1400" b="1" dirty="0" smtClean="0"/>
              <a:t>   if debt-holders share most part of the profits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from firm’s investment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(1) reduce the amount of debt</a:t>
            </a:r>
          </a:p>
          <a:p>
            <a:r>
              <a:rPr lang="en-US" altLang="zh-TW" sz="1400" b="1" dirty="0" smtClean="0"/>
              <a:t>   (2) issue short-term debt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or issue [1] callable bond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                [2] convertible bond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(3) issue high priority debt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(4) restrictive bond covenant</a:t>
            </a:r>
            <a:endParaRPr lang="zh-TW" altLang="en-US" sz="1400" b="1" dirty="0"/>
          </a:p>
        </p:txBody>
      </p:sp>
      <p:cxnSp>
        <p:nvCxnSpPr>
          <p:cNvPr id="29" name="直線單箭頭接點 28"/>
          <p:cNvCxnSpPr/>
          <p:nvPr/>
        </p:nvCxnSpPr>
        <p:spPr>
          <a:xfrm>
            <a:off x="4773168" y="2651528"/>
            <a:ext cx="2234828" cy="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5199162" y="4925486"/>
            <a:ext cx="3543021" cy="181588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1400" b="1" dirty="0" smtClean="0"/>
              <a:t>- Bond-holders are afraid that </a:t>
            </a:r>
            <a:r>
              <a:rPr lang="en-US" altLang="zh-TW" sz="1400" b="1" dirty="0"/>
              <a:t>e</a:t>
            </a:r>
            <a:r>
              <a:rPr lang="en-US" altLang="zh-TW" sz="1400" b="1" dirty="0" smtClean="0"/>
              <a:t>quity-holders</a:t>
            </a:r>
          </a:p>
          <a:p>
            <a:r>
              <a:rPr lang="en-US" altLang="zh-TW" sz="1400" b="1" dirty="0" smtClean="0"/>
              <a:t>   invest in too much profitable but very risky 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projects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(1) accept only higher priority bonds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(2) require restrictive bond covenants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[1] payout restriction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[2] financing restriction</a:t>
            </a:r>
          </a:p>
          <a:p>
            <a:r>
              <a:rPr lang="en-US" altLang="zh-TW" sz="1400" b="1" dirty="0"/>
              <a:t> </a:t>
            </a:r>
            <a:r>
              <a:rPr lang="en-US" altLang="zh-TW" sz="1400" b="1" dirty="0" smtClean="0"/>
              <a:t>        [3] investment restriction</a:t>
            </a:r>
          </a:p>
        </p:txBody>
      </p:sp>
      <p:sp>
        <p:nvSpPr>
          <p:cNvPr id="33" name="矩形 32"/>
          <p:cNvSpPr/>
          <p:nvPr/>
        </p:nvSpPr>
        <p:spPr>
          <a:xfrm>
            <a:off x="5161451" y="2850542"/>
            <a:ext cx="3875045" cy="38908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596679" y="6013342"/>
            <a:ext cx="1944216" cy="680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單箭頭接點 38"/>
          <p:cNvCxnSpPr/>
          <p:nvPr/>
        </p:nvCxnSpPr>
        <p:spPr>
          <a:xfrm flipH="1" flipV="1">
            <a:off x="5004048" y="5649347"/>
            <a:ext cx="524984" cy="56793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5004048" y="2321917"/>
            <a:ext cx="6955" cy="337247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H="1" flipV="1">
            <a:off x="2378230" y="2321917"/>
            <a:ext cx="2625819" cy="2037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 flipV="1">
            <a:off x="5004048" y="2342298"/>
            <a:ext cx="2043068" cy="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2939468" y="1558603"/>
            <a:ext cx="3744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educe the investment and financing flexibility</a:t>
            </a:r>
          </a:p>
          <a:p>
            <a:pPr marL="342900" indent="-342900">
              <a:buAutoNum type="arabicParenBoth"/>
            </a:pP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estrictive covenants</a:t>
            </a:r>
          </a:p>
          <a:p>
            <a:pPr marL="342900" indent="-342900">
              <a:buAutoNum type="arabicParenBoth"/>
            </a:pP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Contingent-maturity mechanism</a:t>
            </a:r>
            <a:endParaRPr lang="zh-TW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334735" y="4692674"/>
            <a:ext cx="2209014" cy="224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7" name="直線單箭頭接點 56"/>
          <p:cNvCxnSpPr/>
          <p:nvPr/>
        </p:nvCxnSpPr>
        <p:spPr>
          <a:xfrm flipH="1">
            <a:off x="5019977" y="4771620"/>
            <a:ext cx="314759" cy="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圓角矩形 68"/>
          <p:cNvSpPr/>
          <p:nvPr/>
        </p:nvSpPr>
        <p:spPr>
          <a:xfrm>
            <a:off x="3053950" y="-24809"/>
            <a:ext cx="3629933" cy="103811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392205" y="1076803"/>
            <a:ext cx="1972049" cy="2639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6112948" y="1089149"/>
            <a:ext cx="1972049" cy="2639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7899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16" grpId="0" animBg="1"/>
      <p:bldP spid="26" grpId="0"/>
      <p:bldP spid="32" grpId="0"/>
      <p:bldP spid="33" grpId="0" animBg="1"/>
      <p:bldP spid="38" grpId="0" animBg="1"/>
      <p:bldP spid="55" grpId="0"/>
      <p:bldP spid="56" grpId="0" animBg="1"/>
      <p:bldP spid="11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Financial Decision:  </a:t>
            </a:r>
            <a:r>
              <a:rPr lang="en-US" altLang="zh-TW" sz="2800" dirty="0" smtClean="0"/>
              <a:t>(1) Maturity Structure </a:t>
            </a:r>
            <a:r>
              <a:rPr lang="en-US" altLang="zh-TW" sz="1100" dirty="0" smtClean="0"/>
              <a:t>(Barclay et al. 1995a 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        </a:t>
            </a:r>
            <a:r>
              <a:rPr lang="en-US" altLang="zh-TW" sz="2100" dirty="0" smtClean="0"/>
              <a:t>- long term / short term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(2) Priority </a:t>
            </a:r>
            <a:r>
              <a:rPr lang="en-US" altLang="zh-TW" sz="2800" dirty="0"/>
              <a:t>Structure   </a:t>
            </a:r>
            <a:r>
              <a:rPr lang="en-US" altLang="zh-TW" sz="2800" dirty="0" smtClean="0"/>
              <a:t> </a:t>
            </a:r>
            <a:r>
              <a:rPr lang="en-US" altLang="zh-TW" sz="1200" dirty="0" smtClean="0"/>
              <a:t>(</a:t>
            </a:r>
            <a:r>
              <a:rPr lang="en-US" altLang="zh-TW" sz="1200" dirty="0"/>
              <a:t>Barclay et al. </a:t>
            </a:r>
            <a:r>
              <a:rPr lang="en-US" altLang="zh-TW" sz="1200" dirty="0" smtClean="0"/>
              <a:t>1995b ) 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        </a:t>
            </a:r>
            <a:r>
              <a:rPr lang="en-US" altLang="zh-TW" sz="2100" dirty="0" smtClean="0"/>
              <a:t>- senior </a:t>
            </a:r>
            <a:r>
              <a:rPr lang="en-US" altLang="zh-TW" sz="2100" dirty="0"/>
              <a:t>term / </a:t>
            </a:r>
            <a:r>
              <a:rPr lang="en-US" altLang="zh-TW" sz="2100" dirty="0" smtClean="0"/>
              <a:t>junior </a:t>
            </a:r>
            <a:r>
              <a:rPr lang="en-US" altLang="zh-TW" sz="2100" dirty="0"/>
              <a:t>term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en-US" altLang="zh-TW" sz="2800" dirty="0" smtClean="0"/>
              <a:t>                                        (3) Covenant Structure </a:t>
            </a:r>
            <a:r>
              <a:rPr lang="en-US" altLang="zh-TW" sz="1100" dirty="0" smtClean="0"/>
              <a:t>(Matthew et al.</a:t>
            </a:r>
            <a:r>
              <a:rPr lang="en-US" altLang="zh-TW" sz="1100" dirty="0" smtClean="0">
                <a:hlinkClick r:id="rId2" action="ppaction://hlinksldjump"/>
              </a:rPr>
              <a:t>2007</a:t>
            </a:r>
            <a:r>
              <a:rPr lang="en-US" altLang="zh-TW" sz="1100" dirty="0" smtClean="0"/>
              <a:t>)</a:t>
            </a:r>
          </a:p>
          <a:p>
            <a:pPr marL="0" indent="0">
              <a:buNone/>
            </a:pPr>
            <a:r>
              <a:rPr lang="en-US" altLang="zh-TW" sz="2800" dirty="0" smtClean="0"/>
              <a:t>                                                </a:t>
            </a:r>
            <a:r>
              <a:rPr lang="en-US" altLang="zh-TW" sz="2000" dirty="0" smtClean="0"/>
              <a:t>-   [1] payout restriction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     [2] financial restriction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     [3] investment restriction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            </a:t>
            </a:r>
            <a:r>
              <a:rPr lang="en-US" altLang="zh-TW" sz="1600" dirty="0" smtClean="0"/>
              <a:t>- </a:t>
            </a:r>
            <a:r>
              <a:rPr lang="en-US" altLang="zh-TW" sz="1600" dirty="0" smtClean="0">
                <a:hlinkClick r:id="rId3" action="ppaction://hlinksldjump"/>
              </a:rPr>
              <a:t>event-risk</a:t>
            </a:r>
            <a:r>
              <a:rPr lang="en-US" altLang="zh-TW" sz="1600" dirty="0" smtClean="0"/>
              <a:t> covenant  (poison put)  </a:t>
            </a:r>
            <a:r>
              <a:rPr lang="en-US" altLang="zh-TW" sz="1000" dirty="0" smtClean="0"/>
              <a:t>(Crabbe 1991) (Cook et al. 1994)</a:t>
            </a:r>
            <a:endParaRPr lang="en-US" altLang="zh-TW" sz="1600" dirty="0" smtClean="0"/>
          </a:p>
          <a:p>
            <a:pPr marL="0" indent="0">
              <a:buNone/>
            </a:pPr>
            <a:r>
              <a:rPr lang="en-US" altLang="zh-TW" sz="2800" dirty="0" smtClean="0"/>
              <a:t>                                        (4) Leverage Ratio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- stationary / </a:t>
            </a:r>
            <a:r>
              <a:rPr lang="en-US" altLang="zh-TW" sz="2000" dirty="0"/>
              <a:t>mean-reverting    </a:t>
            </a:r>
            <a:r>
              <a:rPr lang="en-US" altLang="zh-TW" sz="1100" dirty="0" smtClean="0"/>
              <a:t>(Collin  et al. 2001)</a:t>
            </a:r>
          </a:p>
          <a:p>
            <a:pPr marL="0" indent="0">
              <a:buNone/>
            </a:pPr>
            <a:r>
              <a:rPr lang="en-US" altLang="zh-TW" sz="2800" dirty="0" smtClean="0"/>
              <a:t>                                                </a:t>
            </a:r>
            <a:r>
              <a:rPr lang="en-US" altLang="zh-TW" sz="2100" dirty="0" smtClean="0"/>
              <a:t>- decreasing  </a:t>
            </a:r>
            <a:r>
              <a:rPr lang="en-US" altLang="zh-TW" sz="1100" dirty="0" smtClean="0"/>
              <a:t>(</a:t>
            </a:r>
            <a:r>
              <a:rPr lang="en-US" altLang="zh-TW" sz="1100" dirty="0" err="1" smtClean="0"/>
              <a:t>Longstaff</a:t>
            </a:r>
            <a:r>
              <a:rPr lang="en-US" altLang="zh-TW" sz="1100" dirty="0" smtClean="0"/>
              <a:t> and Schwartz 1995)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 (5) the type of bonds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- </a:t>
            </a:r>
            <a:r>
              <a:rPr lang="en-US" altLang="zh-TW" sz="2000" dirty="0" smtClean="0">
                <a:hlinkClick r:id="rId4" action="ppaction://hlinksldjump"/>
              </a:rPr>
              <a:t>callable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puttable</a:t>
            </a:r>
            <a:r>
              <a:rPr lang="en-US" altLang="zh-TW" sz="2000" dirty="0" smtClean="0"/>
              <a:t>/convertible</a:t>
            </a:r>
          </a:p>
          <a:p>
            <a:pPr marL="0" indent="0">
              <a:buNone/>
            </a:pPr>
            <a:r>
              <a:rPr lang="en-US" altLang="zh-TW" sz="2000" dirty="0" smtClean="0"/>
              <a:t>                                                                  - debenture / </a:t>
            </a:r>
            <a:r>
              <a:rPr lang="en-US" altLang="zh-TW" sz="2000" dirty="0"/>
              <a:t>s</a:t>
            </a:r>
            <a:r>
              <a:rPr lang="en-US" altLang="zh-TW" sz="2000" dirty="0" smtClean="0"/>
              <a:t>ecured bond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         - sinking fund / no sinking fund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                     </a:t>
            </a:r>
            <a:r>
              <a:rPr lang="en-US" altLang="zh-TW" sz="2800" dirty="0" smtClean="0"/>
              <a:t>(6) Credit Rating </a:t>
            </a:r>
            <a:r>
              <a:rPr lang="en-US" altLang="zh-TW" sz="1100" dirty="0"/>
              <a:t>(Darren 2006</a:t>
            </a:r>
            <a:r>
              <a:rPr lang="en-US" altLang="zh-TW" sz="1100" dirty="0" smtClean="0"/>
              <a:t>)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                   </a:t>
            </a:r>
            <a:r>
              <a:rPr lang="en-US" altLang="zh-TW" sz="2000" dirty="0" smtClean="0"/>
              <a:t>- investment/ below investment grade  </a:t>
            </a:r>
            <a:endParaRPr lang="en-US" altLang="zh-TW" sz="2000" dirty="0"/>
          </a:p>
          <a:p>
            <a:r>
              <a:rPr lang="en-US" altLang="zh-TW" sz="3000" dirty="0" smtClean="0"/>
              <a:t>Evaluating bond spreads concerning (1)(2)(3)(4)(5)(6)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86757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800" dirty="0" smtClean="0"/>
              <a:t>(1)(2)(3)(4)(5)may interact with each other: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b="1" u="sng" dirty="0" smtClean="0">
                <a:solidFill>
                  <a:srgbClr val="C00000"/>
                </a:solidFill>
              </a:rPr>
              <a:t>[1]  maturity structure &amp; priority structure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    </a:t>
            </a:r>
            <a:r>
              <a:rPr lang="en-US" altLang="zh-TW" sz="1800" dirty="0" smtClean="0">
                <a:solidFill>
                  <a:schemeClr val="accent3">
                    <a:lumMod val="50000"/>
                  </a:schemeClr>
                </a:solidFill>
              </a:rPr>
              <a:t>(1)(2)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- There may be valuation effects that arise from deterioration in the effectively</a:t>
            </a:r>
          </a:p>
          <a:p>
            <a:pPr marL="0" indent="0">
              <a:buNone/>
            </a:pPr>
            <a:r>
              <a:rPr lang="en-US" altLang="zh-TW" sz="1800" dirty="0" smtClean="0"/>
              <a:t>               priority of senior unsecured claims when the firm issue junior debts.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When junior issue matures prior to senior unsecured debt, the security of the senior unsecured   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</a:t>
            </a:r>
            <a:r>
              <a:rPr lang="en-US" altLang="zh-TW" sz="1800" dirty="0"/>
              <a:t>debt is  threatened and the default risk may increase</a:t>
            </a:r>
            <a:r>
              <a:rPr lang="en-US" altLang="zh-TW" sz="1800" dirty="0" smtClean="0"/>
              <a:t>. 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</a:t>
            </a:r>
          </a:p>
          <a:p>
            <a:pPr marL="0" indent="0">
              <a:buNone/>
            </a:pPr>
            <a:r>
              <a:rPr lang="en-US" altLang="zh-TW" sz="1800" dirty="0" smtClean="0"/>
              <a:t>               The empirical result shows the strongest support in cases including low rated senior </a:t>
            </a:r>
          </a:p>
          <a:p>
            <a:pPr marL="0" indent="0">
              <a:buNone/>
            </a:pPr>
            <a:r>
              <a:rPr lang="en-US" altLang="zh-TW" sz="1800" dirty="0" smtClean="0"/>
              <a:t>               unsecured bonds. </a:t>
            </a:r>
            <a:r>
              <a:rPr lang="en-US" altLang="zh-TW" sz="1800" dirty="0"/>
              <a:t>(Linn et al. (2005))          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2800" b="1" u="sng" dirty="0" smtClean="0">
                <a:solidFill>
                  <a:srgbClr val="C00000"/>
                </a:solidFill>
              </a:rPr>
              <a:t>[2]  maturity structure &amp; covenant structure</a:t>
            </a:r>
            <a:r>
              <a:rPr lang="en-US" altLang="zh-TW" sz="2800" dirty="0" smtClean="0">
                <a:solidFill>
                  <a:srgbClr val="C00000"/>
                </a:solidFill>
              </a:rPr>
              <a:t> 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(1)(3)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rgbClr val="C00000"/>
                </a:solidFill>
              </a:rPr>
              <a:t>  </a:t>
            </a:r>
            <a:r>
              <a:rPr lang="en-US" altLang="zh-TW" sz="2800" dirty="0" smtClean="0">
                <a:solidFill>
                  <a:srgbClr val="C00000"/>
                </a:solidFill>
              </a:rPr>
              <a:t>      </a:t>
            </a:r>
            <a:r>
              <a:rPr lang="en-US" altLang="zh-TW" sz="1800" dirty="0" smtClean="0">
                <a:solidFill>
                  <a:srgbClr val="C00000"/>
                </a:solidFill>
              </a:rPr>
              <a:t> </a:t>
            </a:r>
            <a:r>
              <a:rPr lang="en-US" altLang="zh-TW" sz="18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en-US" altLang="zh-TW" sz="1800" dirty="0" smtClean="0"/>
              <a:t>fewer covenants when debts have long maturity (Matthew et al.2007)</a:t>
            </a:r>
          </a:p>
          <a:p>
            <a:pPr marL="0" indent="0">
              <a:buNone/>
            </a:pPr>
            <a:r>
              <a:rPr lang="en-US" altLang="zh-TW" sz="2800" b="1" u="sng" dirty="0" smtClean="0">
                <a:solidFill>
                  <a:srgbClr val="C00000"/>
                </a:solidFill>
              </a:rPr>
              <a:t>[</a:t>
            </a:r>
            <a:r>
              <a:rPr lang="en-US" altLang="zh-TW" sz="2800" b="1" u="sng" dirty="0">
                <a:solidFill>
                  <a:srgbClr val="C00000"/>
                </a:solidFill>
              </a:rPr>
              <a:t>3</a:t>
            </a:r>
            <a:r>
              <a:rPr lang="en-US" altLang="zh-TW" sz="2800" b="1" u="sng" dirty="0" smtClean="0">
                <a:solidFill>
                  <a:srgbClr val="C00000"/>
                </a:solidFill>
              </a:rPr>
              <a:t>]  maturity structure &amp; type of bond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 </a:t>
            </a:r>
            <a:r>
              <a:rPr lang="en-US" altLang="zh-TW" sz="2800" dirty="0" smtClean="0">
                <a:solidFill>
                  <a:srgbClr val="C00000"/>
                </a:solidFill>
              </a:rPr>
              <a:t>    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(1)(5)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TW" sz="1800" dirty="0" smtClean="0">
                <a:solidFill>
                  <a:schemeClr val="accent3">
                    <a:lumMod val="50000"/>
                  </a:schemeClr>
                </a:solidFill>
              </a:rPr>
              <a:t>            - </a:t>
            </a:r>
            <a:r>
              <a:rPr lang="en-US" altLang="zh-TW" sz="1800" dirty="0" smtClean="0"/>
              <a:t>Many debt issues have provisions that specify imbedded options to  </a:t>
            </a:r>
            <a:r>
              <a:rPr lang="en-US" altLang="zh-TW" sz="1800" u="sng" dirty="0" smtClean="0"/>
              <a:t>modify the repayment   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</a:t>
            </a:r>
            <a:r>
              <a:rPr lang="en-US" altLang="zh-TW" sz="1800" u="sng" dirty="0" smtClean="0"/>
              <a:t> schedule</a:t>
            </a:r>
            <a:r>
              <a:rPr lang="en-US" altLang="zh-TW" sz="1800" dirty="0" smtClean="0"/>
              <a:t> .  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(Barclay et al. (1995))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800" b="1" u="sng" dirty="0" smtClean="0">
                <a:solidFill>
                  <a:srgbClr val="C00000"/>
                </a:solidFill>
              </a:rPr>
              <a:t>[4]  priority structure &amp; </a:t>
            </a:r>
            <a:r>
              <a:rPr lang="en-US" altLang="zh-TW" sz="2800" b="1" u="sng" dirty="0">
                <a:solidFill>
                  <a:srgbClr val="C00000"/>
                </a:solidFill>
              </a:rPr>
              <a:t>c</a:t>
            </a:r>
            <a:r>
              <a:rPr lang="en-US" altLang="zh-TW" sz="2800" b="1" u="sng" dirty="0" smtClean="0">
                <a:solidFill>
                  <a:srgbClr val="C00000"/>
                </a:solidFill>
              </a:rPr>
              <a:t>ovenant structure</a:t>
            </a:r>
            <a:r>
              <a:rPr lang="en-US" altLang="zh-TW" sz="2800" dirty="0" smtClean="0"/>
              <a:t>   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(2)(</a:t>
            </a:r>
            <a:r>
              <a:rPr lang="en-US" altLang="zh-TW" sz="2000" dirty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sz="1800" dirty="0" smtClean="0"/>
              <a:t>         - Covenant usage tends to increase as priority decreases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(Matthew et al.2007)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2800" b="1" u="sng" dirty="0" smtClean="0">
                <a:solidFill>
                  <a:srgbClr val="C00000"/>
                </a:solidFill>
              </a:rPr>
              <a:t>[5]  covenant structure &amp; leverage ratio</a:t>
            </a:r>
            <a:r>
              <a:rPr lang="en-US" altLang="zh-TW" sz="2800" dirty="0" smtClean="0"/>
              <a:t>   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(3)(</a:t>
            </a:r>
            <a:r>
              <a:rPr lang="en-US" altLang="zh-TW" sz="2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en-US" altLang="zh-TW" sz="1800" dirty="0" smtClean="0"/>
              <a:t>- Positive relation between covenant protection and leverage </a:t>
            </a:r>
          </a:p>
          <a:p>
            <a:pPr marL="0" indent="0">
              <a:buNone/>
            </a:pPr>
            <a:r>
              <a:rPr lang="en-US" altLang="zh-TW" sz="1800" dirty="0" smtClean="0"/>
              <a:t>            (Matthew et al.2007)</a:t>
            </a:r>
          </a:p>
          <a:p>
            <a:pPr marL="0" indent="0">
              <a:buNone/>
            </a:pPr>
            <a:endParaRPr lang="en-US" altLang="zh-TW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sz="28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060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2473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b="1" u="sng" dirty="0" smtClean="0">
                <a:solidFill>
                  <a:srgbClr val="C00000"/>
                </a:solidFill>
              </a:rPr>
              <a:t>[6] priority structure</a:t>
            </a:r>
            <a:r>
              <a:rPr lang="en-US" altLang="zh-TW" sz="2400" u="sng" dirty="0" smtClean="0">
                <a:solidFill>
                  <a:srgbClr val="C00000"/>
                </a:solidFill>
              </a:rPr>
              <a:t> </a:t>
            </a:r>
            <a:r>
              <a:rPr lang="en-US" altLang="zh-TW" sz="2400" b="1" u="sng" dirty="0" smtClean="0">
                <a:solidFill>
                  <a:srgbClr val="C00000"/>
                </a:solidFill>
              </a:rPr>
              <a:t>&amp; covenant structure</a:t>
            </a:r>
            <a:r>
              <a:rPr lang="en-US" altLang="zh-TW" sz="2400" u="sng" dirty="0" smtClean="0">
                <a:solidFill>
                  <a:srgbClr val="C00000"/>
                </a:solidFill>
              </a:rPr>
              <a:t> </a:t>
            </a:r>
            <a:r>
              <a:rPr lang="en-US" altLang="zh-TW" sz="2000" dirty="0" smtClean="0">
                <a:solidFill>
                  <a:schemeClr val="accent3">
                    <a:lumMod val="50000"/>
                  </a:schemeClr>
                </a:solidFill>
              </a:rPr>
              <a:t>(2)(3)</a:t>
            </a:r>
          </a:p>
          <a:p>
            <a:pPr marL="0" indent="0">
              <a:buNone/>
            </a:pPr>
            <a:r>
              <a:rPr lang="en-US" altLang="zh-TW" dirty="0" smtClean="0"/>
              <a:t>       </a:t>
            </a:r>
            <a:r>
              <a:rPr lang="en-US" altLang="zh-TW" sz="1800" dirty="0" smtClean="0"/>
              <a:t>-  lower rated issues, lower priority issues and issues with change of control 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provisions (i.e. poison put) tend to have more covenants of all kind.</a:t>
            </a:r>
          </a:p>
          <a:p>
            <a:pPr marL="0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              (Matthew et al.2007)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764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/>
              <a:t>event risk</a:t>
            </a:r>
          </a:p>
          <a:p>
            <a:pPr marL="0" indent="0">
              <a:buNone/>
            </a:pPr>
            <a:r>
              <a:rPr lang="en-US" altLang="zh-TW" sz="2800" dirty="0"/>
              <a:t>  </a:t>
            </a:r>
            <a:r>
              <a:rPr lang="en-US" altLang="zh-TW" sz="2800" dirty="0" smtClean="0"/>
              <a:t>-  </a:t>
            </a:r>
            <a:r>
              <a:rPr lang="en-US" altLang="zh-TW" sz="2800" dirty="0"/>
              <a:t>corporate restructuring</a:t>
            </a:r>
          </a:p>
          <a:p>
            <a:pPr marL="0" indent="0">
              <a:buNone/>
            </a:pPr>
            <a:r>
              <a:rPr lang="en-US" altLang="zh-TW" dirty="0"/>
              <a:t>           </a:t>
            </a:r>
            <a:r>
              <a:rPr lang="en-US" altLang="zh-TW" sz="2400" dirty="0" smtClean="0"/>
              <a:t>- </a:t>
            </a:r>
            <a:r>
              <a:rPr lang="en-US" altLang="zh-TW" sz="2400" dirty="0"/>
              <a:t>(Ch11) debt reorganization :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(</a:t>
            </a:r>
            <a:r>
              <a:rPr lang="en-US" altLang="zh-TW" sz="2000" dirty="0"/>
              <a:t>1) debt forgiveness</a:t>
            </a:r>
          </a:p>
          <a:p>
            <a:pPr marL="0" indent="0">
              <a:buNone/>
            </a:pPr>
            <a:r>
              <a:rPr lang="en-US" altLang="zh-TW" sz="2000" dirty="0"/>
              <a:t>                          </a:t>
            </a:r>
            <a:r>
              <a:rPr lang="en-US" altLang="zh-TW" sz="2000" dirty="0" smtClean="0"/>
              <a:t>         (</a:t>
            </a:r>
            <a:r>
              <a:rPr lang="en-US" altLang="zh-TW" sz="2000" dirty="0"/>
              <a:t>2) debt restructuring and rescheduling</a:t>
            </a:r>
          </a:p>
          <a:p>
            <a:pPr marL="0" indent="0">
              <a:buNone/>
            </a:pPr>
            <a:r>
              <a:rPr lang="en-US" altLang="zh-TW" sz="2000" dirty="0"/>
              <a:t>                                   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3) debt conversion </a:t>
            </a:r>
          </a:p>
          <a:p>
            <a:pPr marL="0" indent="0">
              <a:buNone/>
            </a:pPr>
            <a:r>
              <a:rPr lang="en-US" altLang="zh-TW" sz="2000" dirty="0"/>
              <a:t>                                   </a:t>
            </a:r>
            <a:r>
              <a:rPr lang="en-US" altLang="zh-TW" sz="2000" dirty="0" smtClean="0"/>
              <a:t>(</a:t>
            </a:r>
            <a:r>
              <a:rPr lang="en-US" altLang="zh-TW" sz="2000" dirty="0"/>
              <a:t>4) debt buyback and debt prepayment  </a:t>
            </a:r>
          </a:p>
          <a:p>
            <a:pPr marL="0" indent="0">
              <a:buNone/>
            </a:pPr>
            <a:r>
              <a:rPr lang="en-US" altLang="zh-TW" sz="2000" dirty="0"/>
              <a:t>                 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</a:t>
            </a:r>
            <a:r>
              <a:rPr lang="en-US" altLang="zh-TW" sz="2400" dirty="0" smtClean="0"/>
              <a:t>- </a:t>
            </a:r>
            <a:r>
              <a:rPr lang="en-US" altLang="zh-TW" sz="2400" dirty="0"/>
              <a:t>leveraged buyouts (LBO)</a:t>
            </a:r>
          </a:p>
          <a:p>
            <a:pPr marL="0" indent="0">
              <a:buNone/>
            </a:pPr>
            <a:r>
              <a:rPr lang="en-US" altLang="zh-TW" sz="2400" dirty="0"/>
              <a:t>               </a:t>
            </a:r>
            <a:r>
              <a:rPr lang="en-US" altLang="zh-TW" sz="2400" dirty="0" smtClean="0"/>
              <a:t>- leveraged recapitalization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- buy common stock</a:t>
            </a:r>
          </a:p>
          <a:p>
            <a:pPr marL="0" indent="0">
              <a:buNone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                                   - pay dividends  (dividend recapitalization)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400" dirty="0"/>
              <a:t>               </a:t>
            </a:r>
            <a:r>
              <a:rPr lang="en-US" altLang="zh-TW" sz="2400" dirty="0" smtClean="0"/>
              <a:t>- </a:t>
            </a:r>
            <a:r>
              <a:rPr lang="en-US" altLang="zh-TW" sz="2400" dirty="0"/>
              <a:t>hostile takeover</a:t>
            </a:r>
          </a:p>
          <a:p>
            <a:pPr marL="0" indent="0">
              <a:buNone/>
            </a:pPr>
            <a:r>
              <a:rPr lang="en-US" altLang="zh-TW" sz="2400" dirty="0"/>
              <a:t>               </a:t>
            </a:r>
            <a:r>
              <a:rPr lang="en-US" altLang="zh-TW" sz="2400" dirty="0" smtClean="0"/>
              <a:t>- </a:t>
            </a:r>
            <a:r>
              <a:rPr lang="en-US" altLang="zh-TW" sz="2400" dirty="0"/>
              <a:t>acquisition of large stake in firms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79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7044"/>
            <a:ext cx="8229600" cy="459628"/>
          </a:xfrm>
        </p:spPr>
        <p:txBody>
          <a:bodyPr>
            <a:normAutofit fontScale="90000"/>
          </a:bodyPr>
          <a:lstStyle/>
          <a:p>
            <a:r>
              <a:rPr lang="en-US" altLang="zh-TW" sz="2800" dirty="0" smtClean="0"/>
              <a:t>Covenant Structure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Investment policy and payout restrictions tend to be in distinct covenant groups, with each group including financing restriction.</a:t>
            </a: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036591"/>
          </a:xfrm>
          <a:prstGeom prst="rect">
            <a:avLst/>
          </a:prstGeom>
        </p:spPr>
      </p:pic>
      <p:cxnSp>
        <p:nvCxnSpPr>
          <p:cNvPr id="6" name="直線接點 5"/>
          <p:cNvCxnSpPr/>
          <p:nvPr/>
        </p:nvCxnSpPr>
        <p:spPr>
          <a:xfrm>
            <a:off x="2771800" y="1484784"/>
            <a:ext cx="0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771800" y="1484784"/>
            <a:ext cx="475252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7524328" y="1484784"/>
            <a:ext cx="0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1835696" y="1484784"/>
            <a:ext cx="0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349350" y="1484784"/>
            <a:ext cx="0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7956376" y="1493168"/>
            <a:ext cx="0" cy="14401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8964488" y="1493168"/>
            <a:ext cx="0" cy="14401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1835696" y="1484784"/>
            <a:ext cx="513654" cy="83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7956376" y="1501552"/>
            <a:ext cx="100811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115616" y="2420888"/>
            <a:ext cx="504056" cy="2160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0" y="5085184"/>
            <a:ext cx="611560" cy="3600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77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340768"/>
            <a:ext cx="4810797" cy="3972480"/>
          </a:xfrm>
        </p:spPr>
      </p:pic>
      <p:sp>
        <p:nvSpPr>
          <p:cNvPr id="5" name="文字方塊 4"/>
          <p:cNvSpPr txBox="1"/>
          <p:nvPr/>
        </p:nvSpPr>
        <p:spPr>
          <a:xfrm>
            <a:off x="1619672" y="5502797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err="1" smtClean="0"/>
              <a:t>Puttable</a:t>
            </a:r>
            <a:r>
              <a:rPr lang="en-US" altLang="zh-TW" b="1" dirty="0" smtClean="0"/>
              <a:t> Bond Volume and Treasury Yield Curve Correlations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610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620688"/>
            <a:ext cx="8507288" cy="554461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Callable bond 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</a:t>
            </a:r>
            <a:r>
              <a:rPr lang="en-US" altLang="zh-TW" sz="2000" dirty="0" smtClean="0"/>
              <a:t>– </a:t>
            </a:r>
            <a:r>
              <a:rPr lang="en-US" altLang="zh-TW" sz="2400" dirty="0" smtClean="0"/>
              <a:t>mitigate the underinvestment problem (</a:t>
            </a:r>
            <a:r>
              <a:rPr lang="en-US" altLang="zh-TW" sz="2400" dirty="0" err="1" smtClean="0"/>
              <a:t>Acharya</a:t>
            </a:r>
            <a:r>
              <a:rPr lang="en-US" altLang="zh-TW" sz="2400" dirty="0" smtClean="0"/>
              <a:t> et al. (2002))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780928"/>
            <a:ext cx="2781688" cy="253400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5541" y="2764574"/>
            <a:ext cx="4486902" cy="3019847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87624" y="5949153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err="1" smtClean="0"/>
              <a:t>Acharya</a:t>
            </a:r>
            <a:r>
              <a:rPr lang="en-US" altLang="zh-TW" sz="1600" b="1" dirty="0" smtClean="0"/>
              <a:t> et al. (2002</a:t>
            </a:r>
            <a:r>
              <a:rPr lang="en-US" altLang="zh-TW" sz="1600" dirty="0" smtClean="0"/>
              <a:t>)</a:t>
            </a:r>
            <a:endParaRPr lang="zh-TW" altLang="en-US" sz="1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508104" y="5949153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err="1" smtClean="0"/>
              <a:t>Davydenko</a:t>
            </a:r>
            <a:r>
              <a:rPr lang="en-US" altLang="zh-TW" sz="1600" b="1" dirty="0" smtClean="0"/>
              <a:t> (2006</a:t>
            </a:r>
            <a:r>
              <a:rPr lang="en-US" altLang="zh-TW" sz="1600" dirty="0" smtClean="0"/>
              <a:t>)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441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826</Words>
  <Application>Microsoft Office PowerPoint</Application>
  <PresentationFormat>如螢幕大小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Literature Review 8/21</vt:lpstr>
      <vt:lpstr>投影片 2</vt:lpstr>
      <vt:lpstr>投影片 3</vt:lpstr>
      <vt:lpstr>投影片 4</vt:lpstr>
      <vt:lpstr>投影片 5</vt:lpstr>
      <vt:lpstr>投影片 6</vt:lpstr>
      <vt:lpstr>Covenant Structure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 8/16</dc:title>
  <dc:creator>Liang</dc:creator>
  <cp:lastModifiedBy>IIM</cp:lastModifiedBy>
  <cp:revision>44</cp:revision>
  <dcterms:created xsi:type="dcterms:W3CDTF">2012-08-16T12:34:35Z</dcterms:created>
  <dcterms:modified xsi:type="dcterms:W3CDTF">2013-11-18T03:21:41Z</dcterms:modified>
</cp:coreProperties>
</file>